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9" r:id="rId13"/>
    <p:sldId id="282" r:id="rId14"/>
    <p:sldId id="283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r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Survey</c:v>
          </c:tx>
          <c:spPr>
            <a:solidFill>
              <a:srgbClr val="36A2EB">
                <a:alpha val="100000"/>
              </a:srgbClr>
            </a:solidFill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2"/>
              <c:pt idx="0">
                <c:v> Male</c:v>
              </c:pt>
              <c:pt idx="1">
                <c:v> Female</c:v>
              </c:pt>
            </c:strLit>
          </c:cat>
          <c:val>
            <c:numLit>
              <c:formatCode>General</c:formatCode>
              <c:ptCount val="2"/>
              <c:pt idx="0">
                <c:v>49</c:v>
              </c:pt>
              <c:pt idx="1">
                <c:v>51</c:v>
              </c:pt>
            </c:numLit>
          </c:val>
          <c:extLst>
            <c:ext xmlns:c16="http://schemas.microsoft.com/office/drawing/2014/chart" uri="{C3380CC4-5D6E-409C-BE32-E72D297353CC}">
              <c16:uniqueId val="{00000000-E3A7-4831-9E44-62088CAE5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743552"/>
        <c:axId val="52749440"/>
      </c:bar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  <c:min val="0"/>
        </c:scaling>
        <c:delete val="0"/>
        <c:axPos val="l"/>
        <c:majorGridlines>
          <c:spPr>
            <a:ln w="0">
              <a:solidFill>
                <a:srgbClr val="EEEEEE">
                  <a:alpha val="9333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plotVisOnly val="1"/>
    <c:dispBlanksAs val="gap"/>
    <c:showDLblsOverMax val="0"/>
  </c:chart>
  <c:spPr>
    <a:noFill/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r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Survey</c:v>
          </c:tx>
          <c:spPr>
            <a:solidFill>
              <a:srgbClr val="36A2EB">
                <a:alpha val="100000"/>
              </a:srgbClr>
            </a:solidFill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 18-22</c:v>
              </c:pt>
              <c:pt idx="1">
                <c:v> 23-35</c:v>
              </c:pt>
              <c:pt idx="2">
                <c:v> 36-55</c:v>
              </c:pt>
              <c:pt idx="3">
                <c:v> 56-80</c:v>
              </c:pt>
            </c:strLit>
          </c:cat>
          <c:val>
            <c:numLit>
              <c:formatCode>General</c:formatCode>
              <c:ptCount val="4"/>
              <c:pt idx="0">
                <c:v>8.6</c:v>
              </c:pt>
              <c:pt idx="1">
                <c:v>23.8</c:v>
              </c:pt>
              <c:pt idx="2">
                <c:v>36.200000000000003</c:v>
              </c:pt>
              <c:pt idx="3">
                <c:v>31.4</c:v>
              </c:pt>
            </c:numLit>
          </c:val>
          <c:extLst>
            <c:ext xmlns:c16="http://schemas.microsoft.com/office/drawing/2014/chart" uri="{C3380CC4-5D6E-409C-BE32-E72D297353CC}">
              <c16:uniqueId val="{00000000-7A7C-434E-A61B-8070A738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743552"/>
        <c:axId val="52749440"/>
      </c:bar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0">
              <a:solidFill>
                <a:srgbClr val="EEEEEE">
                  <a:alpha val="9333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plotVisOnly val="1"/>
    <c:dispBlanksAs val="gap"/>
    <c:showDLblsOverMax val="0"/>
  </c:chart>
  <c:spPr>
    <a:noFill/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r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Survey</c:v>
          </c:tx>
          <c:spPr>
            <a:solidFill>
              <a:srgbClr val="36A2EB">
                <a:alpha val="100000"/>
              </a:srgbClr>
            </a:solidFill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0"/>
              <c:pt idx="0">
                <c:v> East of England</c:v>
              </c:pt>
              <c:pt idx="1">
                <c:v> London</c:v>
              </c:pt>
              <c:pt idx="2">
                <c:v> Midlands</c:v>
              </c:pt>
              <c:pt idx="3">
                <c:v> North East &amp; The Humber</c:v>
              </c:pt>
              <c:pt idx="4">
                <c:v> North West</c:v>
              </c:pt>
              <c:pt idx="5">
                <c:v> Northern Ireland</c:v>
              </c:pt>
              <c:pt idx="6">
                <c:v> Scotland</c:v>
              </c:pt>
              <c:pt idx="7">
                <c:v> South East</c:v>
              </c:pt>
              <c:pt idx="8">
                <c:v> South West</c:v>
              </c:pt>
              <c:pt idx="9">
                <c:v> Wales</c:v>
              </c:pt>
            </c:strLit>
          </c:cat>
          <c:val>
            <c:numLit>
              <c:formatCode>General</c:formatCode>
              <c:ptCount val="10"/>
              <c:pt idx="0">
                <c:v>8.4</c:v>
              </c:pt>
              <c:pt idx="1">
                <c:v>13.2</c:v>
              </c:pt>
              <c:pt idx="2">
                <c:v>16.2</c:v>
              </c:pt>
              <c:pt idx="3">
                <c:v>11.2</c:v>
              </c:pt>
              <c:pt idx="4">
                <c:v>11.7</c:v>
              </c:pt>
              <c:pt idx="5">
                <c:v>2.9</c:v>
              </c:pt>
              <c:pt idx="6">
                <c:v>7.8</c:v>
              </c:pt>
              <c:pt idx="7">
                <c:v>15.4</c:v>
              </c:pt>
              <c:pt idx="8">
                <c:v>7.8</c:v>
              </c:pt>
              <c:pt idx="9">
                <c:v>5.4</c:v>
              </c:pt>
            </c:numLit>
          </c:val>
          <c:extLst>
            <c:ext xmlns:c16="http://schemas.microsoft.com/office/drawing/2014/chart" uri="{C3380CC4-5D6E-409C-BE32-E72D297353CC}">
              <c16:uniqueId val="{00000000-A15F-45E7-8D04-4BA90BB1B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743552"/>
        <c:axId val="52749440"/>
      </c:bar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0">
              <a:solidFill>
                <a:srgbClr val="EEEEEE">
                  <a:alpha val="9333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plotVisOnly val="1"/>
    <c:dispBlanksAs val="gap"/>
    <c:showDLblsOverMax val="0"/>
  </c:chart>
  <c:spPr>
    <a:noFill/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r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Survey</c:v>
          </c:tx>
          <c:spPr>
            <a:solidFill>
              <a:srgbClr val="36A2EB">
                <a:alpha val="100000"/>
              </a:srgbClr>
            </a:solidFill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 £0 - £9,999</c:v>
              </c:pt>
              <c:pt idx="1">
                <c:v> £10,000 - £16,999</c:v>
              </c:pt>
              <c:pt idx="2">
                <c:v> £17,000 - £34,999</c:v>
              </c:pt>
              <c:pt idx="3">
                <c:v> £35,000 - £54,999</c:v>
              </c:pt>
              <c:pt idx="4">
                <c:v> £55,000 - £69,999</c:v>
              </c:pt>
              <c:pt idx="5">
                <c:v> More than £70,000</c:v>
              </c:pt>
            </c:strLit>
          </c:cat>
          <c:val>
            <c:numLit>
              <c:formatCode>General</c:formatCode>
              <c:ptCount val="6"/>
              <c:pt idx="0">
                <c:v>13.9</c:v>
              </c:pt>
              <c:pt idx="1">
                <c:v>16.5</c:v>
              </c:pt>
              <c:pt idx="2">
                <c:v>37.9</c:v>
              </c:pt>
              <c:pt idx="3">
                <c:v>19.5</c:v>
              </c:pt>
              <c:pt idx="4">
                <c:v>6.8</c:v>
              </c:pt>
              <c:pt idx="5">
                <c:v>5.5</c:v>
              </c:pt>
            </c:numLit>
          </c:val>
          <c:extLst>
            <c:ext xmlns:c16="http://schemas.microsoft.com/office/drawing/2014/chart" uri="{C3380CC4-5D6E-409C-BE32-E72D297353CC}">
              <c16:uniqueId val="{00000000-EA2F-45E8-9FFF-FAC450193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743552"/>
        <c:axId val="52749440"/>
      </c:bar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0">
              <a:solidFill>
                <a:srgbClr val="EEEEEE">
                  <a:alpha val="9333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plotVisOnly val="1"/>
    <c:dispBlanksAs val="gap"/>
    <c:showDLblsOverMax val="0"/>
  </c:chart>
  <c:spPr>
    <a:noFill/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r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Survey</c:v>
          </c:tx>
          <c:spPr>
            <a:solidFill>
              <a:srgbClr val="36A2EB">
                <a:alpha val="100000"/>
              </a:srgbClr>
            </a:solidFill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 Short-cycle tertiary education</c:v>
              </c:pt>
              <c:pt idx="1">
                <c:v> Tertiary education</c:v>
              </c:pt>
              <c:pt idx="2">
                <c:v> Bachelor's or equivalent level</c:v>
              </c:pt>
              <c:pt idx="3">
                <c:v> Master's or equivalent level</c:v>
              </c:pt>
              <c:pt idx="4">
                <c:v> Doctoral or equivalent level</c:v>
              </c:pt>
            </c:strLit>
          </c:cat>
          <c:val>
            <c:numLit>
              <c:formatCode>General</c:formatCode>
              <c:ptCount val="5"/>
              <c:pt idx="0">
                <c:v>13.8</c:v>
              </c:pt>
              <c:pt idx="1">
                <c:v>39.299999999999997</c:v>
              </c:pt>
              <c:pt idx="2">
                <c:v>34.200000000000003</c:v>
              </c:pt>
              <c:pt idx="3">
                <c:v>10.3</c:v>
              </c:pt>
              <c:pt idx="4">
                <c:v>2.4</c:v>
              </c:pt>
            </c:numLit>
          </c:val>
          <c:extLst>
            <c:ext xmlns:c16="http://schemas.microsoft.com/office/drawing/2014/chart" uri="{C3380CC4-5D6E-409C-BE32-E72D297353CC}">
              <c16:uniqueId val="{00000000-7253-4BA0-95FF-CE29F6C3E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743552"/>
        <c:axId val="52749440"/>
      </c:bar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0">
              <a:solidFill>
                <a:srgbClr val="EEEEEE">
                  <a:alpha val="9333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plotVisOnly val="1"/>
    <c:dispBlanksAs val="gap"/>
    <c:showDLblsOverMax val="0"/>
  </c:chart>
  <c:spPr>
    <a:noFill/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r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Survey</c:v>
          </c:tx>
          <c:spPr>
            <a:solidFill>
              <a:srgbClr val="36A2EB">
                <a:alpha val="100000"/>
              </a:srgbClr>
            </a:solidFill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7"/>
              <c:pt idx="0">
                <c:v> White</c:v>
              </c:pt>
              <c:pt idx="1">
                <c:v> Mixed</c:v>
              </c:pt>
              <c:pt idx="2">
                <c:v> Asian or Asian British</c:v>
              </c:pt>
              <c:pt idx="3">
                <c:v> Black or Black British</c:v>
              </c:pt>
              <c:pt idx="4">
                <c:v> Chinese</c:v>
              </c:pt>
              <c:pt idx="5">
                <c:v> Other ethnic group</c:v>
              </c:pt>
              <c:pt idx="6">
                <c:v> Prefer not to say</c:v>
              </c:pt>
            </c:strLit>
          </c:cat>
          <c:val>
            <c:numLit>
              <c:formatCode>General</c:formatCode>
              <c:ptCount val="7"/>
              <c:pt idx="0">
                <c:v>88</c:v>
              </c:pt>
              <c:pt idx="1">
                <c:v>1.8</c:v>
              </c:pt>
              <c:pt idx="2">
                <c:v>6.6</c:v>
              </c:pt>
              <c:pt idx="3">
                <c:v>2.7</c:v>
              </c:pt>
              <c:pt idx="4">
                <c:v>0.5</c:v>
              </c:pt>
              <c:pt idx="5">
                <c:v>0.3</c:v>
              </c:pt>
              <c:pt idx="6">
                <c:v>0.2</c:v>
              </c:pt>
            </c:numLit>
          </c:val>
          <c:extLst>
            <c:ext xmlns:c16="http://schemas.microsoft.com/office/drawing/2014/chart" uri="{C3380CC4-5D6E-409C-BE32-E72D297353CC}">
              <c16:uniqueId val="{00000000-B70C-478B-8009-71998A29E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743552"/>
        <c:axId val="52749440"/>
      </c:bar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0">
              <a:solidFill>
                <a:srgbClr val="EEEEEE">
                  <a:alpha val="9333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plotVisOnly val="1"/>
    <c:dispBlanksAs val="gap"/>
    <c:showDLblsOverMax val="0"/>
  </c:chart>
  <c:spPr>
    <a:noFill/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r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Survey</c:v>
          </c:tx>
          <c:spPr>
            <a:solidFill>
              <a:srgbClr val="36A2EB">
                <a:alpha val="100000"/>
              </a:srgbClr>
            </a:solidFill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0"/>
              <c:pt idx="0">
                <c:v> Higher managerial, administrative or professional</c:v>
              </c:pt>
              <c:pt idx="1">
                <c:v> Intermediate managerial, administrative or professional</c:v>
              </c:pt>
              <c:pt idx="2">
                <c:v> Supervisory or clerical</c:v>
              </c:pt>
              <c:pt idx="3">
                <c:v> Junior managerial, administrative or professional</c:v>
              </c:pt>
              <c:pt idx="4">
                <c:v> Skilled manual work</c:v>
              </c:pt>
              <c:pt idx="5">
                <c:v> Semi-skilled or unskilled manual work</c:v>
              </c:pt>
              <c:pt idx="6">
                <c:v> Casual work</c:v>
              </c:pt>
              <c:pt idx="7">
                <c:v> Student</c:v>
              </c:pt>
              <c:pt idx="8">
                <c:v> Pensioner</c:v>
              </c:pt>
              <c:pt idx="9">
                <c:v> Unemployed</c:v>
              </c:pt>
            </c:strLit>
          </c:cat>
          <c:val>
            <c:numLit>
              <c:formatCode>General</c:formatCode>
              <c:ptCount val="10"/>
              <c:pt idx="0">
                <c:v>5.7</c:v>
              </c:pt>
              <c:pt idx="1">
                <c:v>21.9</c:v>
              </c:pt>
              <c:pt idx="2">
                <c:v>18</c:v>
              </c:pt>
              <c:pt idx="3">
                <c:v>7.3</c:v>
              </c:pt>
              <c:pt idx="4">
                <c:v>13.6</c:v>
              </c:pt>
              <c:pt idx="5">
                <c:v>9.6999999999999993</c:v>
              </c:pt>
              <c:pt idx="6">
                <c:v>0.4</c:v>
              </c:pt>
              <c:pt idx="7">
                <c:v>1.5</c:v>
              </c:pt>
              <c:pt idx="8">
                <c:v>12.1</c:v>
              </c:pt>
              <c:pt idx="9">
                <c:v>9.8000000000000007</c:v>
              </c:pt>
            </c:numLit>
          </c:val>
          <c:extLst>
            <c:ext xmlns:c16="http://schemas.microsoft.com/office/drawing/2014/chart" uri="{C3380CC4-5D6E-409C-BE32-E72D297353CC}">
              <c16:uniqueId val="{00000000-B336-4AD4-90C2-B5893B48F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743552"/>
        <c:axId val="52749440"/>
      </c:bar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0">
              <a:solidFill>
                <a:srgbClr val="EEEEEE">
                  <a:alpha val="9333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plotVisOnly val="1"/>
    <c:dispBlanksAs val="gap"/>
    <c:showDLblsOverMax val="0"/>
  </c:chart>
  <c:spPr>
    <a:noFill/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r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Survey</c:v>
          </c:tx>
          <c:spPr>
            <a:solidFill>
              <a:srgbClr val="36A2EB">
                <a:alpha val="100000"/>
              </a:srgbClr>
            </a:solidFill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 A</c:v>
              </c:pt>
              <c:pt idx="1">
                <c:v> B</c:v>
              </c:pt>
              <c:pt idx="2">
                <c:v> C1</c:v>
              </c:pt>
              <c:pt idx="3">
                <c:v> C2</c:v>
              </c:pt>
              <c:pt idx="4">
                <c:v> D</c:v>
              </c:pt>
              <c:pt idx="5">
                <c:v> E</c:v>
              </c:pt>
            </c:strLit>
          </c:cat>
          <c:val>
            <c:numLit>
              <c:formatCode>General</c:formatCode>
              <c:ptCount val="6"/>
              <c:pt idx="0">
                <c:v>5.7</c:v>
              </c:pt>
              <c:pt idx="1">
                <c:v>21.9</c:v>
              </c:pt>
              <c:pt idx="2">
                <c:v>25.3</c:v>
              </c:pt>
              <c:pt idx="3">
                <c:v>13.6</c:v>
              </c:pt>
              <c:pt idx="4">
                <c:v>9.6999999999999993</c:v>
              </c:pt>
              <c:pt idx="5">
                <c:v>23.8</c:v>
              </c:pt>
            </c:numLit>
          </c:val>
          <c:extLst>
            <c:ext xmlns:c16="http://schemas.microsoft.com/office/drawing/2014/chart" uri="{C3380CC4-5D6E-409C-BE32-E72D297353CC}">
              <c16:uniqueId val="{00000000-B224-4CB3-88F8-FAB37A1A1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743552"/>
        <c:axId val="52749440"/>
      </c:bar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0">
              <a:solidFill>
                <a:srgbClr val="EEEEEE">
                  <a:alpha val="9333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plotVisOnly val="1"/>
    <c:dispBlanksAs val="gap"/>
    <c:showDLblsOverMax val="0"/>
  </c:chart>
  <c:spPr>
    <a:noFill/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r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Survey</c:v>
          </c:tx>
          <c:spPr>
            <a:solidFill>
              <a:srgbClr val="36A2EB">
                <a:alpha val="100000"/>
              </a:srgbClr>
            </a:solidFill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2"/>
              <c:pt idx="0">
                <c:v> Boris Johnson</c:v>
              </c:pt>
              <c:pt idx="1">
                <c:v> Donald Trump</c:v>
              </c:pt>
            </c:strLit>
          </c:cat>
          <c:val>
            <c:numLit>
              <c:formatCode>General</c:formatCode>
              <c:ptCount val="2"/>
              <c:pt idx="0">
                <c:v>92.6</c:v>
              </c:pt>
              <c:pt idx="1">
                <c:v>7.4</c:v>
              </c:pt>
            </c:numLit>
          </c:val>
          <c:extLst>
            <c:ext xmlns:c16="http://schemas.microsoft.com/office/drawing/2014/chart" uri="{C3380CC4-5D6E-409C-BE32-E72D297353CC}">
              <c16:uniqueId val="{00000000-54C0-4E97-9851-6796D7ED9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743552"/>
        <c:axId val="52749440"/>
      </c:bar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0">
              <a:solidFill>
                <a:srgbClr val="EEEEEE">
                  <a:alpha val="9333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plotVisOnly val="1"/>
    <c:dispBlanksAs val="gap"/>
    <c:showDLblsOverMax val="0"/>
  </c:chart>
  <c:spPr>
    <a:noFill/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875903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5" name="NTM" descr="Firs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Syno" descr="Syno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750" y="1476375"/>
            <a:ext cx="5495925" cy="1143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7200" b="1" u="none" spc="0">
                <a:solidFill>
                  <a:srgbClr val="FFFFFF">
                    <a:alpha val="100000"/>
                  </a:srgbClr>
                </a:solidFill>
                <a:latin typeface="Arial"/>
              </a:rPr>
              <a:t>OMNIBUS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9750" y="2495550"/>
            <a:ext cx="5495925" cy="954107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2800" u="none" spc="0" dirty="0">
                <a:solidFill>
                  <a:srgbClr val="FFFFFF">
                    <a:alpha val="100000"/>
                  </a:srgbClr>
                </a:solidFill>
                <a:latin typeface="Arial"/>
              </a:rPr>
              <a:t>Representative inhabitants survey in United Kingdom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33375" y="95250"/>
          <a:ext cx="8905875" cy="5000625"/>
          <a:chOff x="333375" y="95250"/>
          <a:chExt cx="8905875" cy="5000625"/>
        </a:xfrm>
      </p:grpSpPr>
      <p:pic>
        <p:nvPicPr>
          <p:cNvPr id="6" name="Syno" descr="Syno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90500"/>
            <a:ext cx="6667500" cy="190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200" b="1" u="none" spc="0">
                <a:solidFill>
                  <a:srgbClr val="000000">
                    <a:alpha val="100000"/>
                  </a:srgbClr>
                </a:solidFill>
                <a:latin typeface="Arial"/>
              </a:rPr>
              <a:t>What is the occupation of the head of the household?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381000" y="857250"/>
          <a:ext cx="819150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375" y="4572000"/>
            <a:ext cx="4762500" cy="26161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b="1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OMNIBUS </a:t>
            </a:r>
            <a:r>
              <a:rPr lang="en-US" sz="11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| representative inhabitants survey in United Kingdom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3250" y="4619625"/>
            <a:ext cx="1905000" cy="381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r" fontAlgn="base">
              <a:lnSpc>
                <a:spcPct val="100000"/>
              </a:lnSpc>
            </a:pPr>
            <a:r>
              <a:rPr lang="en-US" sz="7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% of all respondents, N = 1008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33375" y="95250"/>
          <a:ext cx="8905875" cy="5000625"/>
          <a:chOff x="333375" y="95250"/>
          <a:chExt cx="8905875" cy="5000625"/>
        </a:xfrm>
      </p:grpSpPr>
      <p:pic>
        <p:nvPicPr>
          <p:cNvPr id="6" name="Syno" descr="Syno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90500"/>
            <a:ext cx="6667500" cy="190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200" b="1" u="none" spc="0">
                <a:solidFill>
                  <a:srgbClr val="000000">
                    <a:alpha val="100000"/>
                  </a:srgbClr>
                </a:solidFill>
                <a:latin typeface="Arial"/>
              </a:rPr>
              <a:t>SOCIAL_CLASS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1343025" y="857250"/>
          <a:ext cx="6262688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375" y="4572000"/>
            <a:ext cx="4762500" cy="26161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b="1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OMNIBUS </a:t>
            </a:r>
            <a:r>
              <a:rPr lang="en-US" sz="11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| representative inhabitants survey in United Kingdom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3250" y="4619625"/>
            <a:ext cx="1905000" cy="381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r" fontAlgn="base">
              <a:lnSpc>
                <a:spcPct val="100000"/>
              </a:lnSpc>
            </a:pPr>
            <a:r>
              <a:rPr lang="en-US" sz="7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% of all respondents, N = 1008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3" name="Research" descr="Research da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Syno" descr="Syno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33375" y="95250"/>
          <a:ext cx="8905875" cy="5000625"/>
          <a:chOff x="333375" y="95250"/>
          <a:chExt cx="8905875" cy="5000625"/>
        </a:xfrm>
      </p:grpSpPr>
      <p:pic>
        <p:nvPicPr>
          <p:cNvPr id="6" name="Syno" descr="Syno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90500"/>
            <a:ext cx="6667500" cy="190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200" b="1" u="none" spc="0">
                <a:solidFill>
                  <a:srgbClr val="000000">
                    <a:alpha val="100000"/>
                  </a:srgbClr>
                </a:solidFill>
                <a:latin typeface="Arial"/>
              </a:rPr>
              <a:t>If you could choose who would you rather have as prime minister of the UK?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3276600" y="857250"/>
          <a:ext cx="2405063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375" y="4572000"/>
            <a:ext cx="4762500" cy="26161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b="1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OMNIBUS </a:t>
            </a:r>
            <a:r>
              <a:rPr lang="en-US" sz="11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| representative inhabitants survey in United Kingdom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3250" y="4619625"/>
            <a:ext cx="1905000" cy="381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r" fontAlgn="base">
              <a:lnSpc>
                <a:spcPct val="100000"/>
              </a:lnSpc>
            </a:pPr>
            <a:r>
              <a:rPr lang="en-US" sz="7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% of all respondents, N = 1008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3" name="Thank you" descr="Thank you for particip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Syno" descr="Syno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95250"/>
          <a:ext cx="8905875" cy="4953000"/>
          <a:chOff x="190500" y="95250"/>
          <a:chExt cx="8905875" cy="4953000"/>
        </a:xfrm>
      </p:grpSpPr>
      <p:pic>
        <p:nvPicPr>
          <p:cNvPr id="14" name="Syno" descr="Syno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  <p:pic>
        <p:nvPicPr>
          <p:cNvPr id="2" name="file" descr="fi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714500"/>
            <a:ext cx="762000" cy="762000"/>
          </a:xfrm>
          <a:prstGeom prst="rect">
            <a:avLst/>
          </a:prstGeom>
        </p:spPr>
      </p:pic>
      <p:pic>
        <p:nvPicPr>
          <p:cNvPr id="3" name="chat" descr="ch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5" y="1714500"/>
            <a:ext cx="762000" cy="762000"/>
          </a:xfrm>
          <a:prstGeom prst="rect">
            <a:avLst/>
          </a:prstGeom>
        </p:spPr>
      </p:pic>
      <p:pic>
        <p:nvPicPr>
          <p:cNvPr id="4" name="people" descr="peop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0" y="1714500"/>
            <a:ext cx="762000" cy="762000"/>
          </a:xfrm>
          <a:prstGeom prst="rect">
            <a:avLst/>
          </a:prstGeom>
        </p:spPr>
      </p:pic>
      <p:pic>
        <p:nvPicPr>
          <p:cNvPr id="5" name="gear" descr="gea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375" y="1714500"/>
            <a:ext cx="762000" cy="762000"/>
          </a:xfrm>
          <a:prstGeom prst="rect">
            <a:avLst/>
          </a:prstGeom>
        </p:spPr>
      </p:pic>
      <p:pic>
        <p:nvPicPr>
          <p:cNvPr id="6" name="file" descr="fi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250" y="1714500"/>
            <a:ext cx="762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125" y="285750"/>
            <a:ext cx="8667750" cy="762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4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" y="2667000"/>
            <a:ext cx="1714500" cy="92333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1800" b="1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Period</a:t>
            </a:r>
            <a:r>
              <a:rPr lang="en-US" sz="12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26.06.2020 -
 27.06.2020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7375" y="2667000"/>
            <a:ext cx="1714500" cy="738664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1800" b="1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Interviews</a:t>
            </a:r>
            <a:r>
              <a:rPr lang="en-US" sz="12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1008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4250" y="2667000"/>
            <a:ext cx="1714500" cy="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18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Target groups</a:t>
            </a:r>
            <a:r>
              <a:rPr lang="en-US" sz="12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
18-80 years old
male and female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1125" y="2667000"/>
            <a:ext cx="1714500" cy="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18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Sampling</a:t>
            </a:r>
            <a:r>
              <a:rPr lang="en-US" sz="12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
National representative
sampling on age,
gender and regions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2667000"/>
            <a:ext cx="1714500" cy="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18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Survey method</a:t>
            </a:r>
            <a:r>
              <a:rPr lang="en-US" sz="12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
On-line survey
using panels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375" y="4572000"/>
            <a:ext cx="4762500" cy="26161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b="1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OMNIBUS </a:t>
            </a:r>
            <a:r>
              <a:rPr lang="en-US" sz="11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| representative inhabitants survey in United Kingdom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3" name="Characteristics" descr="Characteristics char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Syno" descr="Syno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33375" y="95250"/>
          <a:ext cx="8905875" cy="5000625"/>
          <a:chOff x="333375" y="95250"/>
          <a:chExt cx="8905875" cy="5000625"/>
        </a:xfrm>
      </p:grpSpPr>
      <p:pic>
        <p:nvPicPr>
          <p:cNvPr id="6" name="Syno" descr="Syno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90500"/>
            <a:ext cx="6667500" cy="190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200" b="1" u="none" spc="0">
                <a:solidFill>
                  <a:srgbClr val="000000">
                    <a:alpha val="100000"/>
                  </a:srgbClr>
                </a:solidFill>
                <a:latin typeface="Arial"/>
              </a:rPr>
              <a:t>Gender: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3276600" y="857250"/>
          <a:ext cx="2405063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375" y="4572000"/>
            <a:ext cx="4762500" cy="26161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b="1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OMNIBUS </a:t>
            </a:r>
            <a:r>
              <a:rPr lang="en-US" sz="11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| representative inhabitants survey in United Kingdom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3250" y="4619625"/>
            <a:ext cx="1905000" cy="381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r" fontAlgn="base">
              <a:lnSpc>
                <a:spcPct val="100000"/>
              </a:lnSpc>
            </a:pPr>
            <a:r>
              <a:rPr lang="en-US" sz="7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% of all respondents, N = 1008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33375" y="95250"/>
          <a:ext cx="8905875" cy="5000625"/>
          <a:chOff x="333375" y="95250"/>
          <a:chExt cx="8905875" cy="5000625"/>
        </a:xfrm>
      </p:grpSpPr>
      <p:pic>
        <p:nvPicPr>
          <p:cNvPr id="6" name="Syno" descr="Syno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90500"/>
            <a:ext cx="6667500" cy="190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200" b="1" u="none" spc="0">
                <a:solidFill>
                  <a:srgbClr val="000000">
                    <a:alpha val="100000"/>
                  </a:srgbClr>
                </a:solidFill>
                <a:latin typeface="Arial"/>
              </a:rPr>
              <a:t>What is your age?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2314575" y="857250"/>
          <a:ext cx="4333875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375" y="4572000"/>
            <a:ext cx="4762500" cy="26161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b="1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OMNIBUS </a:t>
            </a:r>
            <a:r>
              <a:rPr lang="en-US" sz="11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| representative inhabitants survey in United Kingdom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3250" y="4619625"/>
            <a:ext cx="1905000" cy="381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r" fontAlgn="base">
              <a:lnSpc>
                <a:spcPct val="100000"/>
              </a:lnSpc>
            </a:pPr>
            <a:r>
              <a:rPr lang="en-US" sz="7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% of all respondents, N = 1008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33375" y="95250"/>
          <a:ext cx="8905875" cy="5000625"/>
          <a:chOff x="333375" y="95250"/>
          <a:chExt cx="8905875" cy="5000625"/>
        </a:xfrm>
      </p:grpSpPr>
      <p:pic>
        <p:nvPicPr>
          <p:cNvPr id="6" name="Syno" descr="Syno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90500"/>
            <a:ext cx="6667500" cy="190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200" b="1" u="none" spc="0">
                <a:solidFill>
                  <a:srgbClr val="000000">
                    <a:alpha val="100000"/>
                  </a:srgbClr>
                </a:solidFill>
                <a:latin typeface="Arial"/>
              </a:rPr>
              <a:t>Which region do you currently live in?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381000" y="857250"/>
          <a:ext cx="819150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375" y="4572000"/>
            <a:ext cx="4762500" cy="26161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b="1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OMNIBUS </a:t>
            </a:r>
            <a:r>
              <a:rPr lang="en-US" sz="11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| representative inhabitants survey in United Kingdom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3250" y="4619625"/>
            <a:ext cx="1905000" cy="381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r" fontAlgn="base">
              <a:lnSpc>
                <a:spcPct val="100000"/>
              </a:lnSpc>
            </a:pPr>
            <a:r>
              <a:rPr lang="en-US" sz="7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% of all respondents, N = 1008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33375" y="95250"/>
          <a:ext cx="8905875" cy="5000625"/>
          <a:chOff x="333375" y="95250"/>
          <a:chExt cx="8905875" cy="5000625"/>
        </a:xfrm>
      </p:grpSpPr>
      <p:pic>
        <p:nvPicPr>
          <p:cNvPr id="6" name="Syno" descr="Syno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90500"/>
            <a:ext cx="6667500" cy="190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200" b="1" u="none" spc="0">
                <a:solidFill>
                  <a:srgbClr val="000000">
                    <a:alpha val="100000"/>
                  </a:srgbClr>
                </a:solidFill>
                <a:latin typeface="Arial"/>
              </a:rPr>
              <a:t>Annual income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1343025" y="857250"/>
          <a:ext cx="6262688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375" y="4572000"/>
            <a:ext cx="4762500" cy="26161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b="1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OMNIBUS </a:t>
            </a:r>
            <a:r>
              <a:rPr lang="en-US" sz="11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| representative inhabitants survey in United Kingdom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3250" y="4619625"/>
            <a:ext cx="1905000" cy="381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r" fontAlgn="base">
              <a:lnSpc>
                <a:spcPct val="100000"/>
              </a:lnSpc>
            </a:pPr>
            <a:r>
              <a:rPr lang="en-US" sz="7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% of all respondents, N = 1008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33375" y="95250"/>
          <a:ext cx="8905875" cy="5000625"/>
          <a:chOff x="333375" y="95250"/>
          <a:chExt cx="8905875" cy="5000625"/>
        </a:xfrm>
      </p:grpSpPr>
      <p:pic>
        <p:nvPicPr>
          <p:cNvPr id="6" name="Syno" descr="Syno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90500"/>
            <a:ext cx="6667500" cy="190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200" b="1" u="none" spc="0">
                <a:solidFill>
                  <a:srgbClr val="000000">
                    <a:alpha val="100000"/>
                  </a:srgbClr>
                </a:solidFill>
                <a:latin typeface="Arial"/>
              </a:rPr>
              <a:t>Educational background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1828800" y="857250"/>
          <a:ext cx="5298281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375" y="4572000"/>
            <a:ext cx="4762500" cy="26161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b="1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OMNIBUS </a:t>
            </a:r>
            <a:r>
              <a:rPr lang="en-US" sz="11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| representative inhabitants survey in United Kingdom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3250" y="4619625"/>
            <a:ext cx="1905000" cy="381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r" fontAlgn="base">
              <a:lnSpc>
                <a:spcPct val="100000"/>
              </a:lnSpc>
            </a:pPr>
            <a:r>
              <a:rPr lang="en-US" sz="7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% of all respondents, N = 1008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33375" y="95250"/>
          <a:ext cx="8905875" cy="5000625"/>
          <a:chOff x="333375" y="95250"/>
          <a:chExt cx="8905875" cy="5000625"/>
        </a:xfrm>
      </p:grpSpPr>
      <p:pic>
        <p:nvPicPr>
          <p:cNvPr id="6" name="Syno" descr="Syno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95250"/>
            <a:ext cx="857250" cy="466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90500"/>
            <a:ext cx="6667500" cy="190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200" b="1" u="none" spc="0">
                <a:solidFill>
                  <a:srgbClr val="000000">
                    <a:alpha val="100000"/>
                  </a:srgbClr>
                </a:solidFill>
                <a:latin typeface="Arial"/>
              </a:rPr>
              <a:t>How would you define yourself as it relates to your ethnicity?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866775" y="857250"/>
          <a:ext cx="7227094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375" y="4572000"/>
            <a:ext cx="4762500" cy="26161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b="1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OMNIBUS </a:t>
            </a:r>
            <a:r>
              <a:rPr lang="en-US" sz="11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| representative inhabitants survey in United Kingdom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3250" y="4619625"/>
            <a:ext cx="1905000" cy="381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r" fontAlgn="base">
              <a:lnSpc>
                <a:spcPct val="100000"/>
              </a:lnSpc>
            </a:pPr>
            <a:r>
              <a:rPr lang="en-US" sz="7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% of all respondents, N = 1008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5">
  <a:themeElements>
    <a:clrScheme name="Theme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On-screen Show (16:9)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Theme45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2007 PPTX Test Document</dc:title>
  <dc:subject>Office 2007 PPTX Test Document</dc:subject>
  <dc:creator>SynoInt</dc:creator>
  <cp:keywords>office 2007 openxml php</cp:keywords>
  <dc:description>Charts document for Office 2007 PPTX, generated using PHP classes.</dc:description>
  <cp:lastModifiedBy>Birutė Leiputė</cp:lastModifiedBy>
  <cp:revision>2</cp:revision>
  <dcterms:created xsi:type="dcterms:W3CDTF">2020-09-10T12:59:18Z</dcterms:created>
  <dcterms:modified xsi:type="dcterms:W3CDTF">2020-09-10T13:03:32Z</dcterms:modified>
  <cp:category>Charts exporting</cp:category>
</cp:coreProperties>
</file>